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79FB74-A99A-48DE-AC8F-5C2F9D099542}" type="datetimeFigureOut">
              <a:rPr lang="pl-PL" smtClean="0"/>
              <a:pPr/>
              <a:t>28.04.2017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4C77A4-8456-4338-A154-BA4F04FAAEC5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4114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FB74-A99A-48DE-AC8F-5C2F9D099542}" type="datetimeFigureOut">
              <a:rPr lang="pl-PL" smtClean="0"/>
              <a:pPr/>
              <a:t>28.04.2017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77A4-8456-4338-A154-BA4F04FAAEC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4831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FB74-A99A-48DE-AC8F-5C2F9D099542}" type="datetimeFigureOut">
              <a:rPr lang="pl-PL" smtClean="0"/>
              <a:pPr/>
              <a:t>28.04.2017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77A4-8456-4338-A154-BA4F04FAAEC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0883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FB74-A99A-48DE-AC8F-5C2F9D099542}" type="datetimeFigureOut">
              <a:rPr lang="pl-PL" smtClean="0"/>
              <a:pPr/>
              <a:t>28.04.2017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77A4-8456-4338-A154-BA4F04FAAEC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0140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FB74-A99A-48DE-AC8F-5C2F9D099542}" type="datetimeFigureOut">
              <a:rPr lang="pl-PL" smtClean="0"/>
              <a:pPr/>
              <a:t>28.04.2017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77A4-8456-4338-A154-BA4F04FAAEC5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02544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FB74-A99A-48DE-AC8F-5C2F9D099542}" type="datetimeFigureOut">
              <a:rPr lang="pl-PL" smtClean="0"/>
              <a:pPr/>
              <a:t>28.04.2017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77A4-8456-4338-A154-BA4F04FAAEC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57933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FB74-A99A-48DE-AC8F-5C2F9D099542}" type="datetimeFigureOut">
              <a:rPr lang="pl-PL" smtClean="0"/>
              <a:pPr/>
              <a:t>28.04.2017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77A4-8456-4338-A154-BA4F04FAAEC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5180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FB74-A99A-48DE-AC8F-5C2F9D099542}" type="datetimeFigureOut">
              <a:rPr lang="pl-PL" smtClean="0"/>
              <a:pPr/>
              <a:t>28.04.2017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77A4-8456-4338-A154-BA4F04FAAEC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0146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FB74-A99A-48DE-AC8F-5C2F9D099542}" type="datetimeFigureOut">
              <a:rPr lang="pl-PL" smtClean="0"/>
              <a:pPr/>
              <a:t>28.04.2017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77A4-8456-4338-A154-BA4F04FAAEC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0903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FB74-A99A-48DE-AC8F-5C2F9D099542}" type="datetimeFigureOut">
              <a:rPr lang="pl-PL" smtClean="0"/>
              <a:pPr/>
              <a:t>28.04.2017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77A4-8456-4338-A154-BA4F04FAAEC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37074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FB74-A99A-48DE-AC8F-5C2F9D099542}" type="datetimeFigureOut">
              <a:rPr lang="pl-PL" smtClean="0"/>
              <a:pPr/>
              <a:t>28.04.2017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77A4-8456-4338-A154-BA4F04FAAEC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4257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8179FB74-A99A-48DE-AC8F-5C2F9D099542}" type="datetimeFigureOut">
              <a:rPr lang="pl-PL" smtClean="0"/>
              <a:pPr/>
              <a:t>28.04.2017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EB4C77A4-8456-4338-A154-BA4F04FAAEC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77145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2483" y="404664"/>
            <a:ext cx="7475220" cy="2926080"/>
          </a:xfrm>
        </p:spPr>
        <p:txBody>
          <a:bodyPr>
            <a:normAutofit/>
          </a:bodyPr>
          <a:lstStyle/>
          <a:p>
            <a:r>
              <a:rPr lang="pl-PL" sz="4400" dirty="0" smtClean="0"/>
              <a:t>Szkoła Podstawowa </a:t>
            </a:r>
            <a:br>
              <a:rPr lang="pl-PL" sz="4400" dirty="0" smtClean="0"/>
            </a:br>
            <a:r>
              <a:rPr lang="pl-PL" sz="4400" dirty="0" smtClean="0"/>
              <a:t>im. Tadeusza Kościuszki w Wawrzeńczycach</a:t>
            </a:r>
            <a:endParaRPr lang="pl-PL" sz="4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82145" y="3962976"/>
            <a:ext cx="6575895" cy="1388165"/>
          </a:xfrm>
        </p:spPr>
        <p:txBody>
          <a:bodyPr>
            <a:normAutofit/>
          </a:bodyPr>
          <a:lstStyle/>
          <a:p>
            <a:r>
              <a:rPr lang="pl-PL" sz="3200" dirty="0" smtClean="0"/>
              <a:t>Szkoła Promująca Zdrowie</a:t>
            </a:r>
            <a:endParaRPr lang="pl-PL" sz="3200" dirty="0"/>
          </a:p>
        </p:txBody>
      </p:sp>
      <p:pic>
        <p:nvPicPr>
          <p:cNvPr id="5" name="Picture 2" descr="D:\Dokumenty\MAMA - SZKOŁA\MAMA - PREZENTACJE\KODEKS WALKI Z RAKIEM - PREZENTACJA\poprawi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7765" y="4657059"/>
            <a:ext cx="5904656" cy="15407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6883102" cy="1356360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00B050"/>
                </a:solidFill>
              </a:rPr>
              <a:t>Definicja szkoły promującej zdrowie</a:t>
            </a:r>
            <a:endParaRPr lang="pl-PL" sz="3600" b="1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Szkoła </a:t>
            </a:r>
            <a:r>
              <a:rPr lang="pl-PL" sz="2800" dirty="0">
                <a:solidFill>
                  <a:schemeClr val="tx1"/>
                </a:solidFill>
              </a:rPr>
              <a:t>promująca zdrowie to szkoła, która we współpracy z rodzicami uczniów i społecznością lokalną: </a:t>
            </a: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endParaRPr lang="pl-PL" sz="28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pl-PL" sz="2400" dirty="0" smtClean="0">
                <a:solidFill>
                  <a:schemeClr val="tx1"/>
                </a:solidFill>
              </a:rPr>
              <a:t> systematycznie </a:t>
            </a:r>
            <a:r>
              <a:rPr lang="pl-PL" sz="2400" dirty="0">
                <a:solidFill>
                  <a:schemeClr val="tx1"/>
                </a:solidFill>
              </a:rPr>
              <a:t>i planowo tworzy środowisko społeczne i fizyczne sprzyjające zdrowiu i dobremu samopoczuciu społeczności </a:t>
            </a:r>
            <a:r>
              <a:rPr lang="pl-PL" sz="2400" dirty="0" smtClean="0">
                <a:solidFill>
                  <a:schemeClr val="tx1"/>
                </a:solidFill>
              </a:rPr>
              <a:t>szkolnej,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pl-PL" sz="240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pl-PL" sz="2400" dirty="0" smtClean="0">
                <a:solidFill>
                  <a:schemeClr val="tx1"/>
                </a:solidFill>
              </a:rPr>
              <a:t> wspiera </a:t>
            </a:r>
            <a:r>
              <a:rPr lang="pl-PL" sz="2400" dirty="0">
                <a:solidFill>
                  <a:schemeClr val="tx1"/>
                </a:solidFill>
              </a:rPr>
              <a:t>rozwój kompetencji uczniów i pracowników w zakresie dbałości o zdrowie przez całe życie. </a:t>
            </a:r>
          </a:p>
          <a:p>
            <a:pPr>
              <a:buFont typeface="Wingdings" panose="05000000000000000000" pitchFamily="2" charset="2"/>
              <a:buChar char="v"/>
            </a:pPr>
            <a:endParaRPr lang="pl-PL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9783" y="476672"/>
            <a:ext cx="1301137" cy="1307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6091014" cy="1356360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00B050"/>
                </a:solidFill>
              </a:rPr>
              <a:t>Standardy szkoły promującej zdrowie</a:t>
            </a:r>
            <a:endParaRPr lang="pl-PL" sz="3600" b="1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7251" y="2057400"/>
            <a:ext cx="7404653" cy="4323928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Koncepcja </a:t>
            </a:r>
            <a:r>
              <a:rPr lang="pl-PL" dirty="0">
                <a:solidFill>
                  <a:schemeClr val="tx1"/>
                </a:solidFill>
              </a:rPr>
              <a:t>pracy szkoły, jej struktura i organizacja sprzyjają uczestnictwu społeczności szkolnej w realizacji działań w zakresie promocji zdrowia oraz skuteczności i długofalowości tych działań.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solidFill>
                  <a:schemeClr val="tx1"/>
                </a:solidFill>
              </a:rPr>
              <a:t>Klimat społeczny szkoły sprzyja zdrowiu i dobremu samopoczuciu uczniów, nauczycieli i innych pracowników szkoły oraz rodziców uczniów.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solidFill>
                  <a:schemeClr val="tx1"/>
                </a:solidFill>
              </a:rPr>
              <a:t>Szkoła realizuje edukację zdrowotną i program profilaktyki dla uczniów, nauczycieli i innych pracowników szkoły oraz dąży do poprawy skuteczności działań w tym zakresie.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solidFill>
                  <a:schemeClr val="tx1"/>
                </a:solidFill>
              </a:rPr>
              <a:t>Warunki oraz organizacja nauki i pracy sprzyjają zdrowiu i dobremu samopoczuciu uczniów, nauczycieli i innych pracowników szkoły oraz współpracy z rodzicami. 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9783" y="476672"/>
            <a:ext cx="1301137" cy="1307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Główne obszary działań</a:t>
            </a:r>
            <a:endParaRPr lang="pl-PL" b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981291" y="2074387"/>
            <a:ext cx="7158558" cy="7571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91440" lvl="0" indent="-91440" algn="ctr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549E39"/>
              </a:buClr>
              <a:buSzPct val="100000"/>
              <a:buFont typeface="Tw Cen MT" panose="020B0602020104020603" pitchFamily="34" charset="0"/>
              <a:buChar char=" "/>
            </a:pPr>
            <a:r>
              <a:rPr lang="pl-PL" sz="2400" b="1" dirty="0">
                <a:solidFill>
                  <a:schemeClr val="bg1"/>
                </a:solidFill>
              </a:rPr>
              <a:t>Klimat społeczny sprzyjający zdrowiu </a:t>
            </a:r>
            <a:r>
              <a:rPr lang="pl-PL" sz="2400" b="1" dirty="0" smtClean="0">
                <a:solidFill>
                  <a:schemeClr val="bg1"/>
                </a:solidFill>
              </a:rPr>
              <a:t/>
            </a:r>
            <a:br>
              <a:rPr lang="pl-PL" sz="2400" b="1" dirty="0" smtClean="0">
                <a:solidFill>
                  <a:schemeClr val="bg1"/>
                </a:solidFill>
              </a:rPr>
            </a:br>
            <a:r>
              <a:rPr lang="pl-PL" sz="2400" b="1" dirty="0" smtClean="0">
                <a:solidFill>
                  <a:schemeClr val="bg1"/>
                </a:solidFill>
              </a:rPr>
              <a:t>i </a:t>
            </a:r>
            <a:r>
              <a:rPr lang="pl-PL" sz="2400" b="1" dirty="0">
                <a:solidFill>
                  <a:schemeClr val="bg1"/>
                </a:solidFill>
              </a:rPr>
              <a:t>dobremu samopoczuciu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981291" y="3451269"/>
            <a:ext cx="7158558" cy="7663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91440" indent="-91440" algn="ctr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549E39"/>
              </a:buClr>
              <a:buSzPct val="100000"/>
              <a:buFont typeface="Tw Cen MT" panose="020B0602020104020603" pitchFamily="34" charset="0"/>
              <a:buChar char=" "/>
            </a:pPr>
            <a:r>
              <a:rPr lang="pl-PL" sz="2400" b="1" dirty="0" smtClean="0"/>
              <a:t>Edukacja </a:t>
            </a:r>
            <a:r>
              <a:rPr lang="pl-PL" sz="2400" b="1" dirty="0"/>
              <a:t>zdrowotna i program profilaktyki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dla </a:t>
            </a:r>
            <a:r>
              <a:rPr lang="pl-PL" sz="2400" b="1" dirty="0"/>
              <a:t>uczniów i </a:t>
            </a:r>
            <a:r>
              <a:rPr lang="pl-PL" sz="2400" b="1" dirty="0" smtClean="0"/>
              <a:t>pracowników</a:t>
            </a:r>
            <a:endParaRPr lang="pl-PL" sz="2400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981291" y="4805456"/>
            <a:ext cx="7158558" cy="7663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91440" indent="-91440" algn="ctr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549E39"/>
              </a:buClr>
              <a:buSzPct val="100000"/>
              <a:buFont typeface="Tw Cen MT" panose="020B0602020104020603" pitchFamily="34" charset="0"/>
              <a:buChar char=" "/>
            </a:pPr>
            <a:r>
              <a:rPr lang="pl-PL" sz="2400" b="1" dirty="0"/>
              <a:t>Warunki oraz organizacja nauki i pracy sprzyjające zdrowiu i dobremu </a:t>
            </a:r>
            <a:r>
              <a:rPr lang="pl-PL" sz="2400" b="1" dirty="0" smtClean="0"/>
              <a:t>samopoczuciu</a:t>
            </a:r>
            <a:endParaRPr lang="pl-PL" sz="2400" b="1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9783" y="476672"/>
            <a:ext cx="1301137" cy="1307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00B050"/>
                </a:solidFill>
              </a:rPr>
              <a:t>Oczekiwane efekty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981291" y="2418127"/>
            <a:ext cx="7158558" cy="7663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91440" indent="-91440" algn="ctr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549E39"/>
              </a:buClr>
              <a:buSzPct val="100000"/>
              <a:buFont typeface="Tw Cen MT" panose="020B0602020104020603" pitchFamily="34" charset="0"/>
              <a:buChar char=" "/>
            </a:pPr>
            <a:r>
              <a:rPr lang="pl-PL" sz="2400" b="1" dirty="0" smtClean="0"/>
              <a:t>Dobre </a:t>
            </a:r>
            <a:r>
              <a:rPr lang="pl-PL" sz="2400" b="1" dirty="0"/>
              <a:t>samopoczucie w szkole członków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społeczności szkolnej</a:t>
            </a:r>
            <a:endParaRPr lang="pl-PL" sz="2400" b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981291" y="3637730"/>
            <a:ext cx="7158558" cy="7663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91440" lvl="0" indent="-91440" algn="ctr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549E39"/>
              </a:buClr>
              <a:buSzPct val="100000"/>
              <a:buFont typeface="Tw Cen MT" panose="020B0602020104020603" pitchFamily="34" charset="0"/>
              <a:buChar char=" "/>
            </a:pPr>
            <a:r>
              <a:rPr lang="pl-PL" sz="2400" b="1" dirty="0">
                <a:solidFill>
                  <a:schemeClr val="bg1"/>
                </a:solidFill>
              </a:rPr>
              <a:t>Podejmowanie działań dla umacniania </a:t>
            </a:r>
            <a:r>
              <a:rPr lang="pl-PL" sz="2400" b="1" dirty="0" smtClean="0">
                <a:solidFill>
                  <a:schemeClr val="bg1"/>
                </a:solidFill>
              </a:rPr>
              <a:t>zdrowia</a:t>
            </a:r>
            <a:r>
              <a:rPr lang="pl-PL" sz="2400" b="1" dirty="0">
                <a:solidFill>
                  <a:schemeClr val="bg1"/>
                </a:solidFill>
              </a:rPr>
              <a:t> </a:t>
            </a:r>
            <a:r>
              <a:rPr lang="pl-PL" sz="2400" b="1" dirty="0" smtClean="0">
                <a:solidFill>
                  <a:schemeClr val="bg1"/>
                </a:solidFill>
              </a:rPr>
              <a:t>przez </a:t>
            </a:r>
            <a:r>
              <a:rPr lang="pl-PL" sz="2400" b="1" dirty="0">
                <a:solidFill>
                  <a:schemeClr val="bg1"/>
                </a:solidFill>
              </a:rPr>
              <a:t>uczniów i pracowników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9783" y="476672"/>
            <a:ext cx="1301137" cy="1307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6307038" cy="1356360"/>
          </a:xfrm>
        </p:spPr>
        <p:txBody>
          <a:bodyPr>
            <a:normAutofit fontScale="90000"/>
          </a:bodyPr>
          <a:lstStyle/>
          <a:p>
            <a:r>
              <a:rPr lang="pl-PL" sz="3600" b="1" dirty="0" smtClean="0">
                <a:solidFill>
                  <a:srgbClr val="00B050"/>
                </a:solidFill>
              </a:rPr>
              <a:t>Zadania szkolnego koordynatora </a:t>
            </a:r>
            <a:br>
              <a:rPr lang="pl-PL" sz="3600" b="1" dirty="0" smtClean="0">
                <a:solidFill>
                  <a:srgbClr val="00B050"/>
                </a:solidFill>
              </a:rPr>
            </a:br>
            <a:r>
              <a:rPr lang="pl-PL" sz="3600" b="1" dirty="0" smtClean="0">
                <a:solidFill>
                  <a:srgbClr val="00B050"/>
                </a:solidFill>
              </a:rPr>
              <a:t>ds. promocji zdrowia</a:t>
            </a:r>
            <a:endParaRPr lang="pl-PL" sz="3600" b="1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7251" y="2057400"/>
            <a:ext cx="7404653" cy="453995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Upowszechnianie </a:t>
            </a:r>
            <a:r>
              <a:rPr lang="pl-PL" dirty="0">
                <a:solidFill>
                  <a:schemeClr val="tx1"/>
                </a:solidFill>
              </a:rPr>
              <a:t>koncepcji </a:t>
            </a:r>
            <a:r>
              <a:rPr lang="pl-PL" dirty="0" err="1">
                <a:solidFill>
                  <a:schemeClr val="tx1"/>
                </a:solidFill>
              </a:rPr>
              <a:t>SzPZ</a:t>
            </a:r>
            <a:r>
              <a:rPr lang="pl-PL" dirty="0">
                <a:solidFill>
                  <a:schemeClr val="tx1"/>
                </a:solidFill>
              </a:rPr>
              <a:t> w społeczności szkolnej.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chemeClr val="tx1"/>
                </a:solidFill>
              </a:rPr>
              <a:t>Pozyskiwanie uczestnictwa członków społeczności szkolnej i sojuszników wśród rodziców i w społeczności lokalnej oraz motywowanie ich do wspólnych działań.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chemeClr val="tx1"/>
                </a:solidFill>
              </a:rPr>
              <a:t>Inicjowanie, organizacja i koordynowanie prac związanych z dokonywaniem diagnozy, planowaniem działań, ich realizacją i ewaluacją wyników.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chemeClr val="tx1"/>
                </a:solidFill>
              </a:rPr>
              <a:t>Współudział w kształceniu pracowników szkoły w zakresie promocji zdrowia i edukacji zdrowotnej.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chemeClr val="tx1"/>
                </a:solidFill>
              </a:rPr>
              <a:t>Kierowanie pracą szkolnego zespołu promocji zdrowia.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chemeClr val="tx1"/>
                </a:solidFill>
              </a:rPr>
              <a:t>Prowadzenie dokumentacji działań szkoły w zakresie promocji zdrowia.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chemeClr val="tx1"/>
                </a:solidFill>
              </a:rPr>
              <a:t>Współdziałanie z koordynatorem wojewódzkiej/rejonowej sieci </a:t>
            </a:r>
            <a:r>
              <a:rPr lang="pl-PL" dirty="0" err="1">
                <a:solidFill>
                  <a:schemeClr val="tx1"/>
                </a:solidFill>
              </a:rPr>
              <a:t>SzPZ</a:t>
            </a:r>
            <a:r>
              <a:rPr lang="pl-PL" dirty="0">
                <a:solidFill>
                  <a:schemeClr val="tx1"/>
                </a:solidFill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chemeClr val="tx1"/>
                </a:solidFill>
              </a:rPr>
              <a:t>Rozwijanie własnych umiejętności osobistych i społecznych, w tym współdziałania z innymi ludźmi i kierowania wspólnie podjętymi działaniami. 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9783" y="476672"/>
            <a:ext cx="1301137" cy="1307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7251" y="609600"/>
            <a:ext cx="6019006" cy="1356360"/>
          </a:xfrm>
        </p:spPr>
        <p:txBody>
          <a:bodyPr>
            <a:noAutofit/>
          </a:bodyPr>
          <a:lstStyle/>
          <a:p>
            <a:r>
              <a:rPr lang="pl-PL" sz="2800" b="1" dirty="0">
                <a:solidFill>
                  <a:srgbClr val="00B050"/>
                </a:solidFill>
              </a:rPr>
              <a:t>Zadania i organizacja pracy szkolnego zespołu promocji zdrowia </a:t>
            </a:r>
            <a:endParaRPr lang="pl-PL" sz="2800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chemeClr val="tx1"/>
                </a:solidFill>
              </a:rPr>
              <a:t>Wspieranie pracy szkolnego koordynatora i aktywny udział w: </a:t>
            </a:r>
            <a:endParaRPr lang="pl-PL" dirty="0" smtClean="0">
              <a:solidFill>
                <a:schemeClr val="tx1"/>
              </a:solidFill>
            </a:endParaRPr>
          </a:p>
          <a:p>
            <a:pPr marL="914400" lvl="1" indent="-514350">
              <a:buFont typeface="Wingdings" pitchFamily="2" charset="2"/>
              <a:buChar char="v"/>
            </a:pPr>
            <a:r>
              <a:rPr lang="pl-PL" dirty="0" smtClean="0">
                <a:solidFill>
                  <a:schemeClr val="tx1"/>
                </a:solidFill>
              </a:rPr>
              <a:t>przeprowadzaniu </a:t>
            </a:r>
            <a:r>
              <a:rPr lang="pl-PL" dirty="0">
                <a:solidFill>
                  <a:schemeClr val="tx1"/>
                </a:solidFill>
              </a:rPr>
              <a:t>diagnozy, planowaniu działań, ich realizacji i ewaluacji wyników, 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pl-PL" dirty="0">
                <a:solidFill>
                  <a:schemeClr val="tx1"/>
                </a:solidFill>
              </a:rPr>
              <a:t>organizacji szkoleń w zakresie promocji zdrowia, 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pl-PL" dirty="0">
                <a:solidFill>
                  <a:schemeClr val="tx1"/>
                </a:solidFill>
              </a:rPr>
              <a:t>prowadzeniu dokumentacji działań w zakresie promocji zdrowia i pracy szkolnego zespołu.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chemeClr val="tx1"/>
                </a:solidFill>
              </a:rPr>
              <a:t>Zespołowe podejmowanie decyzji.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chemeClr val="tx1"/>
                </a:solidFill>
              </a:rPr>
              <a:t>Ustalenie reguł pracy zespołu i zakresu zadań poszczególnych członków.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chemeClr val="tx1"/>
                </a:solidFill>
              </a:rPr>
              <a:t>Rozwijanie umiejętności osobistych i społecznych członków zespołu. </a:t>
            </a:r>
            <a:endParaRPr lang="pl-PL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Organizacja </a:t>
            </a:r>
            <a:r>
              <a:rPr lang="pl-PL" dirty="0">
                <a:solidFill>
                  <a:schemeClr val="tx1"/>
                </a:solidFill>
              </a:rPr>
              <a:t>spotkań zespołu: </a:t>
            </a:r>
            <a:endParaRPr lang="pl-PL" dirty="0" smtClean="0">
              <a:solidFill>
                <a:schemeClr val="tx1"/>
              </a:solidFill>
            </a:endParaRPr>
          </a:p>
          <a:p>
            <a:pPr marL="914400" lvl="1" indent="-514350">
              <a:buFont typeface="Wingdings" pitchFamily="2" charset="2"/>
              <a:buChar char="v"/>
            </a:pPr>
            <a:r>
              <a:rPr lang="pl-PL" dirty="0" smtClean="0">
                <a:solidFill>
                  <a:schemeClr val="tx1"/>
                </a:solidFill>
              </a:rPr>
              <a:t>cykliczność </a:t>
            </a:r>
            <a:r>
              <a:rPr lang="pl-PL" dirty="0">
                <a:solidFill>
                  <a:schemeClr val="tx1"/>
                </a:solidFill>
              </a:rPr>
              <a:t>spotkań, z zapowiedzianym wcześniej tematem, 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pl-PL" dirty="0">
                <a:solidFill>
                  <a:schemeClr val="tx1"/>
                </a:solidFill>
              </a:rPr>
              <a:t>zaplanowanie spotkań podsumowujących różne etapy pracy, 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pl-PL" dirty="0">
                <a:solidFill>
                  <a:schemeClr val="tx1"/>
                </a:solidFill>
              </a:rPr>
              <a:t>spotkania otwarte – „każdy mile widziany”, </a:t>
            </a:r>
          </a:p>
          <a:p>
            <a:pPr marL="914400" lvl="1" indent="-514350">
              <a:buFont typeface="Wingdings" pitchFamily="2" charset="2"/>
              <a:buChar char="v"/>
            </a:pPr>
            <a:r>
              <a:rPr lang="pl-PL" dirty="0">
                <a:solidFill>
                  <a:schemeClr val="tx1"/>
                </a:solidFill>
              </a:rPr>
              <a:t>praca metodą warsztatową, z aktywnym zaangażowaniem wszystkich uczestników (praca w małych grupach, wspólne poszukiwanie rozwiązań). </a:t>
            </a:r>
          </a:p>
          <a:p>
            <a:endParaRPr lang="pl-PL" dirty="0"/>
          </a:p>
          <a:p>
            <a:endParaRPr lang="pl-PL" dirty="0"/>
          </a:p>
          <a:p>
            <a:pPr marL="514350" indent="-514350">
              <a:buFont typeface="+mj-lt"/>
              <a:buAutoNum type="arabicPeriod"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9783" y="476672"/>
            <a:ext cx="1301137" cy="1307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6019006" cy="1356360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00B050"/>
                </a:solidFill>
              </a:rPr>
              <a:t>Szkolny zespół </a:t>
            </a:r>
            <a:br>
              <a:rPr lang="pl-PL" sz="3600" b="1" dirty="0" smtClean="0">
                <a:solidFill>
                  <a:srgbClr val="00B050"/>
                </a:solidFill>
              </a:rPr>
            </a:br>
            <a:r>
              <a:rPr lang="pl-PL" sz="3600" b="1" dirty="0" smtClean="0">
                <a:solidFill>
                  <a:srgbClr val="00B050"/>
                </a:solidFill>
              </a:rPr>
              <a:t>ds. promocji zdrowia</a:t>
            </a:r>
            <a:endParaRPr lang="pl-PL" sz="3600" b="1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Beata Sonik – Marchewka – wicedyrektor, koordynator szkolny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Ewa Kapała – nauczyciel – przewodnicząca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Renata </a:t>
            </a:r>
            <a:r>
              <a:rPr lang="pl-PL" dirty="0" err="1" smtClean="0">
                <a:solidFill>
                  <a:schemeClr val="tx1"/>
                </a:solidFill>
              </a:rPr>
              <a:t>Rembak</a:t>
            </a:r>
            <a:r>
              <a:rPr lang="pl-PL" dirty="0" smtClean="0">
                <a:solidFill>
                  <a:schemeClr val="tx1"/>
                </a:solidFill>
              </a:rPr>
              <a:t> – pedagog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Urszula </a:t>
            </a:r>
            <a:r>
              <a:rPr lang="pl-PL" dirty="0" err="1" smtClean="0">
                <a:solidFill>
                  <a:schemeClr val="tx1"/>
                </a:solidFill>
              </a:rPr>
              <a:t>Liguzińska</a:t>
            </a:r>
            <a:r>
              <a:rPr lang="pl-PL" dirty="0" smtClean="0">
                <a:solidFill>
                  <a:schemeClr val="tx1"/>
                </a:solidFill>
              </a:rPr>
              <a:t> – nauczyciel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Elżbieta Jelonek – nauczyciel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Beata Marzec – nauczyciel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Ewa Bulanda – higienistka szkolna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Wychowawcy klas </a:t>
            </a:r>
            <a:r>
              <a:rPr lang="pl-PL" dirty="0" smtClean="0">
                <a:solidFill>
                  <a:schemeClr val="tx1"/>
                </a:solidFill>
              </a:rPr>
              <a:t>O-VI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</a:rPr>
              <a:t>Samorząd Uczniowski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Prezydium Rady Rodziców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9783" y="476672"/>
            <a:ext cx="1301137" cy="1307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dstawa">
  <a:themeElements>
    <a:clrScheme name="Zielony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Podstawa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odstawa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Podstawa</Template>
  <TotalTime>43</TotalTime>
  <Words>428</Words>
  <Application>Microsoft Office PowerPoint</Application>
  <PresentationFormat>Pokaz na ekranie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Podstawa</vt:lpstr>
      <vt:lpstr>Szkoła Podstawowa  im. Tadeusza Kościuszki w Wawrzeńczycach</vt:lpstr>
      <vt:lpstr>Definicja szkoły promującej zdrowie</vt:lpstr>
      <vt:lpstr>Standardy szkoły promującej zdrowie</vt:lpstr>
      <vt:lpstr>Główne obszary działań</vt:lpstr>
      <vt:lpstr>Oczekiwane efekty</vt:lpstr>
      <vt:lpstr>Zadania szkolnego koordynatora  ds. promocji zdrowia</vt:lpstr>
      <vt:lpstr>Zadania i organizacja pracy szkolnego zespołu promocji zdrowia </vt:lpstr>
      <vt:lpstr>Szkolny zespół  ds. promocji zdrowia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Szkoła Podstawowa im. Tadeusza Kościuszki w Wawrzeńczycach</dc:title>
  <dc:creator>Użytkownik systemu Windows</dc:creator>
  <cp:lastModifiedBy>Admin</cp:lastModifiedBy>
  <cp:revision>7</cp:revision>
  <dcterms:created xsi:type="dcterms:W3CDTF">2017-03-26T19:18:33Z</dcterms:created>
  <dcterms:modified xsi:type="dcterms:W3CDTF">2017-04-28T12:10:44Z</dcterms:modified>
</cp:coreProperties>
</file>