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7" r:id="rId3"/>
    <p:sldId id="268" r:id="rId4"/>
    <p:sldId id="269" r:id="rId5"/>
    <p:sldId id="270" r:id="rId6"/>
    <p:sldId id="271" r:id="rId7"/>
    <p:sldId id="259" r:id="rId8"/>
    <p:sldId id="260" r:id="rId9"/>
    <p:sldId id="257" r:id="rId10"/>
    <p:sldId id="258" r:id="rId11"/>
    <p:sldId id="261" r:id="rId12"/>
    <p:sldId id="262" r:id="rId13"/>
    <p:sldId id="266" r:id="rId14"/>
    <p:sldId id="265" r:id="rId15"/>
    <p:sldId id="263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C2D60-D140-4A0F-9904-3005A5DEB61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24BDF-E5F2-46ED-A828-70A527DF5CC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pl-PL" dirty="0" smtClean="0"/>
              <a:t>Mnożymy prze x-5</a:t>
            </a:r>
          </a:p>
          <a:p>
            <a:pPr marL="228600" indent="-228600">
              <a:buAutoNum type="arabicPeriod"/>
            </a:pPr>
            <a:r>
              <a:rPr lang="pl-PL" dirty="0" smtClean="0"/>
              <a:t>Odejmujemy x-7</a:t>
            </a:r>
          </a:p>
          <a:p>
            <a:pPr marL="228600" indent="-228600">
              <a:buAutoNum type="arabicPeriod"/>
            </a:pPr>
            <a:r>
              <a:rPr lang="pl-PL" dirty="0" smtClean="0"/>
              <a:t>Dzielimy przez x-3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324BDF-E5F2-46ED-A828-70A527DF5CC7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F95DA83-6118-44DF-BEEC-DEE7C1EB91CC}" type="datetimeFigureOut">
              <a:rPr lang="pl-PL" smtClean="0"/>
              <a:pPr/>
              <a:t>2014-09-10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8E79FC6-9D43-45F3-AE38-1081D25321B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 rot="2213660">
            <a:off x="140072" y="1897400"/>
            <a:ext cx="8715436" cy="1470025"/>
          </a:xfrm>
        </p:spPr>
        <p:txBody>
          <a:bodyPr/>
          <a:lstStyle/>
          <a:p>
            <a:r>
              <a:rPr lang="pl-PL" dirty="0" smtClean="0"/>
              <a:t>Ciekawostki matematyczne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Algorytm zamiany ułamka okresowego na zwykły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214282" y="142852"/>
            <a:ext cx="4833942" cy="2286000"/>
          </a:xfrm>
        </p:spPr>
        <p:txBody>
          <a:bodyPr>
            <a:noAutofit/>
          </a:bodyPr>
          <a:lstStyle/>
          <a:p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0,(3) = x</a:t>
            </a:r>
          </a:p>
          <a:p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10x = 3,(</a:t>
            </a:r>
            <a:r>
              <a:rPr lang="pl-PL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  <a:p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10x – x = 3,(</a:t>
            </a:r>
            <a:r>
              <a:rPr lang="pl-PL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– 0,(3)</a:t>
            </a:r>
          </a:p>
          <a:p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9x = 3</a:t>
            </a:r>
          </a:p>
          <a:p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 = 3/9</a:t>
            </a:r>
          </a:p>
          <a:p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 = 1/3</a:t>
            </a:r>
            <a:endParaRPr lang="pl-PL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Symbol zastępczy tekstu 4"/>
          <p:cNvSpPr txBox="1">
            <a:spLocks/>
          </p:cNvSpPr>
          <p:nvPr/>
        </p:nvSpPr>
        <p:spPr>
          <a:xfrm>
            <a:off x="214282" y="142852"/>
            <a:ext cx="5786446" cy="2286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0,(69) = x</a:t>
            </a:r>
          </a:p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100x = 69,(</a:t>
            </a:r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69</a:t>
            </a: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100x – x = 69,(</a:t>
            </a:r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69</a:t>
            </a: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 – 0,(69)</a:t>
            </a:r>
          </a:p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pl-P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99</a:t>
            </a: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= 69</a:t>
            </a:r>
          </a:p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= 69/99</a:t>
            </a:r>
          </a:p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pl-PL" sz="36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= 23/33</a:t>
            </a:r>
            <a:endParaRPr kumimoji="0" lang="pl-PL" sz="36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decel="100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4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5014924"/>
          </a:xfrm>
        </p:spPr>
        <p:txBody>
          <a:bodyPr>
            <a:noAutofit/>
          </a:bodyPr>
          <a:lstStyle/>
          <a:p>
            <a:r>
              <a:rPr lang="pl-PL" dirty="0" smtClean="0"/>
              <a:t>0,(9) = x</a:t>
            </a:r>
          </a:p>
          <a:p>
            <a:r>
              <a:rPr lang="pl-PL" dirty="0" smtClean="0"/>
              <a:t>10x = 9,(</a:t>
            </a:r>
            <a:r>
              <a:rPr lang="pl-PL" dirty="0" err="1" smtClean="0"/>
              <a:t>9</a:t>
            </a:r>
            <a:r>
              <a:rPr lang="pl-PL" dirty="0" smtClean="0"/>
              <a:t>)</a:t>
            </a:r>
          </a:p>
          <a:p>
            <a:r>
              <a:rPr lang="pl-PL" dirty="0" smtClean="0"/>
              <a:t>10x – x = 9,(</a:t>
            </a:r>
            <a:r>
              <a:rPr lang="pl-PL" dirty="0" err="1" smtClean="0"/>
              <a:t>9</a:t>
            </a:r>
            <a:r>
              <a:rPr lang="pl-PL" dirty="0" smtClean="0"/>
              <a:t>) – 0,(9)</a:t>
            </a:r>
          </a:p>
          <a:p>
            <a:r>
              <a:rPr lang="pl-PL" dirty="0" smtClean="0"/>
              <a:t>9x = 9</a:t>
            </a:r>
          </a:p>
          <a:p>
            <a:r>
              <a:rPr lang="pl-PL" dirty="0" smtClean="0"/>
              <a:t>x = 9/</a:t>
            </a:r>
            <a:r>
              <a:rPr lang="pl-PL" dirty="0" err="1" smtClean="0"/>
              <a:t>9</a:t>
            </a:r>
            <a:endParaRPr lang="pl-PL" dirty="0" smtClean="0"/>
          </a:p>
          <a:p>
            <a:r>
              <a:rPr lang="pl-PL" dirty="0" smtClean="0"/>
              <a:t>x = 1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357686" y="5000636"/>
            <a:ext cx="31432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= 0,(9)</a:t>
            </a:r>
            <a:endParaRPr lang="pl-PL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9371544">
            <a:off x="1998314" y="2599862"/>
            <a:ext cx="7239000" cy="1362075"/>
          </a:xfrm>
        </p:spPr>
        <p:txBody>
          <a:bodyPr/>
          <a:lstStyle/>
          <a:p>
            <a:r>
              <a:rPr lang="pl-PL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Sofizmat</a:t>
            </a:r>
            <a:endParaRPr lang="pl-PL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0" y="0"/>
            <a:ext cx="5072066" cy="3500438"/>
          </a:xfrm>
        </p:spPr>
        <p:txBody>
          <a:bodyPr>
            <a:noAutofit/>
          </a:bodyPr>
          <a:lstStyle/>
          <a:p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Zwodniczy "dowód" matematyczny, pozornie poprawny, lecz faktycznie błędny, zawierający rozmyślnie wprowadzony błąd logiczny, trudny do wykrycia na pierwszy rzut oka</a:t>
            </a:r>
            <a:endParaRPr lang="pl-PL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257800" y="4572000"/>
            <a:ext cx="3886200" cy="2286000"/>
          </a:xfrm>
        </p:spPr>
        <p:txBody>
          <a:bodyPr>
            <a:normAutofit/>
          </a:bodyPr>
          <a:lstStyle/>
          <a:p>
            <a:r>
              <a:rPr lang="pl-P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 = 5</a:t>
            </a:r>
          </a:p>
          <a:p>
            <a:r>
              <a:rPr lang="pl-PL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 = 5</a:t>
            </a:r>
          </a:p>
          <a:p>
            <a:endParaRPr lang="pl-PL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0" y="0"/>
            <a:ext cx="13115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 = 3</a:t>
            </a:r>
            <a:endParaRPr lang="pl-PL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3357562"/>
            <a:ext cx="20002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x-4 = 1</a:t>
            </a:r>
            <a:endParaRPr lang="pl-PL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1000132"/>
            <a:ext cx="38843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x-1 = 2 |*(x-5)</a:t>
            </a:r>
            <a:endParaRPr lang="pl-PL" sz="4400" dirty="0"/>
          </a:p>
        </p:txBody>
      </p:sp>
      <p:sp>
        <p:nvSpPr>
          <p:cNvPr id="9" name="Prostokąt 8"/>
          <p:cNvSpPr/>
          <p:nvPr/>
        </p:nvSpPr>
        <p:spPr>
          <a:xfrm>
            <a:off x="0" y="1785926"/>
            <a:ext cx="60484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pl-PL" sz="44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-6x+5 = 2x-10 |-(x-7)</a:t>
            </a:r>
            <a:endParaRPr lang="pl-PL" sz="4400" dirty="0"/>
          </a:p>
        </p:txBody>
      </p:sp>
      <p:sp>
        <p:nvSpPr>
          <p:cNvPr id="10" name="Prostokąt 9"/>
          <p:cNvSpPr/>
          <p:nvPr/>
        </p:nvSpPr>
        <p:spPr>
          <a:xfrm>
            <a:off x="0" y="2571744"/>
            <a:ext cx="57038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pl-PL" sz="44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-7x+12 = x-3 |</a:t>
            </a:r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 pitchFamily="2" charset="2"/>
              </a:rPr>
              <a:t>:(</a:t>
            </a:r>
            <a:r>
              <a:rPr lang="pl-PL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 pitchFamily="2" charset="2"/>
              </a:rPr>
              <a:t>x-3</a:t>
            </a:r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sym typeface="Wingdings" pitchFamily="2" charset="2"/>
              </a:rPr>
              <a:t>)</a:t>
            </a:r>
            <a:endParaRPr lang="pl-PL" sz="4400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286380" y="4929198"/>
            <a:ext cx="1885968" cy="928702"/>
          </a:xfrm>
        </p:spPr>
        <p:txBody>
          <a:bodyPr>
            <a:norm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1=2</a:t>
            </a:r>
            <a:endParaRPr lang="pl-PL" sz="4400" dirty="0"/>
          </a:p>
        </p:txBody>
      </p:sp>
      <p:sp>
        <p:nvSpPr>
          <p:cNvPr id="6" name="Prostokąt 5"/>
          <p:cNvSpPr/>
          <p:nvPr/>
        </p:nvSpPr>
        <p:spPr>
          <a:xfrm>
            <a:off x="0" y="3143248"/>
            <a:ext cx="62865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1-3/2 = 2-3/2</a:t>
            </a:r>
            <a:endParaRPr lang="pl-PL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0"/>
            <a:ext cx="11512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2=2</a:t>
            </a:r>
            <a:endParaRPr lang="pl-PL" sz="4400" dirty="0"/>
          </a:p>
        </p:txBody>
      </p:sp>
      <p:sp>
        <p:nvSpPr>
          <p:cNvPr id="9" name="Prostokąt 8"/>
          <p:cNvSpPr/>
          <p:nvPr/>
        </p:nvSpPr>
        <p:spPr>
          <a:xfrm>
            <a:off x="0" y="785794"/>
            <a:ext cx="42114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 = 4-6 |+9/4</a:t>
            </a:r>
            <a:endParaRPr lang="pl-PL" sz="4400" dirty="0"/>
          </a:p>
        </p:txBody>
      </p:sp>
      <p:sp>
        <p:nvSpPr>
          <p:cNvPr id="10" name="Prostokąt 9"/>
          <p:cNvSpPr/>
          <p:nvPr/>
        </p:nvSpPr>
        <p:spPr>
          <a:xfrm>
            <a:off x="0" y="1571612"/>
            <a:ext cx="50449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1-3+9/4 = 4-6+9/4 </a:t>
            </a:r>
            <a:endParaRPr lang="pl-PL" sz="4400" dirty="0"/>
          </a:p>
        </p:txBody>
      </p:sp>
      <p:sp>
        <p:nvSpPr>
          <p:cNvPr id="11" name="Prostokąt 10"/>
          <p:cNvSpPr/>
          <p:nvPr/>
        </p:nvSpPr>
        <p:spPr>
          <a:xfrm>
            <a:off x="0" y="2357430"/>
            <a:ext cx="48317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(1-3/2)</a:t>
            </a:r>
            <a:r>
              <a:rPr lang="pl-PL" sz="4400" baseline="30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 (2-3/2)</a:t>
            </a:r>
            <a:r>
              <a:rPr lang="pl-PL" sz="4400" baseline="30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pl-PL" sz="4400" dirty="0"/>
          </a:p>
        </p:txBody>
      </p:sp>
      <p:sp>
        <p:nvSpPr>
          <p:cNvPr id="12" name="Prostokąt 11"/>
          <p:cNvSpPr/>
          <p:nvPr/>
        </p:nvSpPr>
        <p:spPr>
          <a:xfrm>
            <a:off x="1571604" y="0"/>
            <a:ext cx="21515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3-1=6-4</a:t>
            </a:r>
            <a:endParaRPr lang="pl-PL" sz="44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85720" y="1214422"/>
            <a:ext cx="3886200" cy="2286000"/>
          </a:xfrm>
        </p:spPr>
        <p:txBody>
          <a:bodyPr/>
          <a:lstStyle/>
          <a:p>
            <a:r>
              <a:rPr lang="pl-PL" dirty="0" err="1" smtClean="0"/>
              <a:t>Wikipedia.pl</a:t>
            </a:r>
            <a:endParaRPr lang="pl-PL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1905000" y="5495925"/>
            <a:ext cx="7239000" cy="136207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Wykonanie – Arkadiusz Ćwikła</a:t>
            </a:r>
            <a:endParaRPr kumimoji="0" lang="pl-PL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9458476">
            <a:off x="1717697" y="1983798"/>
            <a:ext cx="7239000" cy="1362075"/>
          </a:xfrm>
        </p:spPr>
        <p:txBody>
          <a:bodyPr>
            <a:normAutofit/>
          </a:bodyPr>
          <a:lstStyle/>
          <a:p>
            <a:r>
              <a:rPr lang="pl-PL" sz="4400" dirty="0" smtClean="0"/>
              <a:t>Liczby</a:t>
            </a:r>
            <a:endParaRPr lang="pl-PL" sz="4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Liczby bliźniacze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takie dwie liczby pierwsze, których różnica wynosi 2</a:t>
            </a:r>
            <a:endParaRPr lang="pl-PL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 flipH="1">
            <a:off x="6000760" y="2714620"/>
            <a:ext cx="27146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3 i 5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5 i 7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11 i 13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17 i 19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29 i 31</a:t>
            </a:r>
            <a:endParaRPr lang="pl-PL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Liczby doskonałe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takie liczby, które są równe sumie wszystkich swoich dzielników mniejszych od nich samych</a:t>
            </a:r>
            <a:endParaRPr lang="pl-P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4429124" y="3286124"/>
            <a:ext cx="47148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6</a:t>
            </a:r>
          </a:p>
          <a:p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+ 2 + 3 = 6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28</a:t>
            </a:r>
          </a:p>
          <a:p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+ 2 + 4 + 7 + 14 = 28</a:t>
            </a:r>
            <a:endParaRPr lang="pl-PL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Liczby </a:t>
            </a:r>
            <a:r>
              <a:rPr lang="pl-PL" dirty="0" err="1" smtClean="0"/>
              <a:t>palindromiczne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liczby, które czytane od lewej do prawej są takie same jak czytane od prawej do lewej</a:t>
            </a:r>
            <a:endParaRPr lang="pl-P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857884" y="2786058"/>
            <a:ext cx="26432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7117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8998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1010101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77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999</a:t>
            </a:r>
            <a:endParaRPr lang="pl-PL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714480" y="5572140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Wszystkie palindromy o parzystej liczbie cyfr są podzielne przez 11</a:t>
            </a:r>
            <a:endParaRPr lang="pl-PL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9411633">
            <a:off x="1624712" y="2018191"/>
            <a:ext cx="7239000" cy="1362075"/>
          </a:xfrm>
        </p:spPr>
        <p:txBody>
          <a:bodyPr>
            <a:normAutofit/>
          </a:bodyPr>
          <a:lstStyle/>
          <a:p>
            <a:r>
              <a:rPr lang="pl-PL" sz="4000" dirty="0" err="1" smtClean="0"/>
              <a:t>Pseudaria</a:t>
            </a:r>
            <a:endParaRPr lang="pl-PL" sz="4000" dirty="0"/>
          </a:p>
        </p:txBody>
      </p:sp>
    </p:spTree>
  </p:cSld>
  <p:clrMapOvr>
    <a:masterClrMapping/>
  </p:clrMapOvr>
  <p:transition spd="slow"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 rot="19375937">
            <a:off x="3393830" y="543841"/>
            <a:ext cx="7239000" cy="1362075"/>
          </a:xfrm>
        </p:spPr>
        <p:txBody>
          <a:bodyPr/>
          <a:lstStyle/>
          <a:p>
            <a:r>
              <a:rPr lang="pl-PL" dirty="0" smtClean="0"/>
              <a:t>Paradoks kłamcy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285720" y="642918"/>
            <a:ext cx="3886200" cy="2286000"/>
          </a:xfrm>
        </p:spPr>
        <p:txBody>
          <a:bodyPr>
            <a:normAutofit/>
          </a:bodyPr>
          <a:lstStyle/>
          <a:p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Pewien człowiek twierdzi: „Ja teraz kłamię." </a:t>
            </a:r>
            <a:endParaRPr lang="pl-PL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4572000" y="510367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Jeśli kłamie, to stwierdzając "ja teraz kłamię" wypowiada prawdę, a więc nie jest kłamcą. Jeśli natomiast mówi prawdę, to znaczy, że kłamie, bo to oznacza wypowiadane przez niego zdanie.</a:t>
            </a:r>
            <a:endParaRPr lang="pl-P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9403046">
            <a:off x="-93815" y="3167426"/>
            <a:ext cx="7239000" cy="1362075"/>
          </a:xfrm>
        </p:spPr>
        <p:txBody>
          <a:bodyPr>
            <a:normAutofit/>
          </a:bodyPr>
          <a:lstStyle/>
          <a:p>
            <a:r>
              <a:rPr lang="pl-PL" sz="4400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Paradoks</a:t>
            </a:r>
            <a:endParaRPr lang="pl-PL" sz="4400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0" y="0"/>
            <a:ext cx="6905644" cy="2286000"/>
          </a:xfrm>
        </p:spPr>
        <p:txBody>
          <a:bodyPr>
            <a:normAutofit/>
          </a:bodyPr>
          <a:lstStyle/>
          <a:p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twierdzenie logiczne prowadzące do zaskakujących lub sprzecznych wniosków</a:t>
            </a:r>
            <a:endParaRPr lang="pl-PL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 rot="19385789">
            <a:off x="-602018" y="3537126"/>
            <a:ext cx="7239000" cy="1362075"/>
          </a:xfrm>
        </p:spPr>
        <p:txBody>
          <a:bodyPr/>
          <a:lstStyle/>
          <a:p>
            <a:r>
              <a:rPr lang="pl-PL" dirty="0" smtClean="0"/>
              <a:t>Paradoks golibrody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0" y="0"/>
            <a:ext cx="5357818" cy="3429000"/>
          </a:xfrm>
        </p:spPr>
        <p:txBody>
          <a:bodyPr>
            <a:noAutofit/>
          </a:bodyPr>
          <a:lstStyle/>
          <a:p>
            <a:r>
              <a:rPr lang="pl-PL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 pewnym mieście jest golibroda, który goli wszystkich mężczyzn, którzy nie golą się sami, natomiast nie goli tych mężczyzn, którzy golą się sami </a:t>
            </a:r>
            <a:endParaRPr lang="pl-PL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715008" y="2571744"/>
            <a:ext cx="35996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Czy ów golibroda goli się sam?</a:t>
            </a:r>
            <a:endParaRPr lang="pl-PL" sz="2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528834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Jeśli goli się sam, to nie może golić się sam, a jeśli należy do mężczyzn, którzy nie golą się sami, to goli się sam</a:t>
            </a:r>
            <a:endParaRPr lang="pl-PL" sz="2400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1166</TotalTime>
  <Words>443</Words>
  <Application>Microsoft Office PowerPoint</Application>
  <PresentationFormat>Pokaz na ekranie (4:3)</PresentationFormat>
  <Paragraphs>76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Energetyczny</vt:lpstr>
      <vt:lpstr>Ciekawostki matematyczne</vt:lpstr>
      <vt:lpstr>Liczby</vt:lpstr>
      <vt:lpstr>Liczby bliźniacze</vt:lpstr>
      <vt:lpstr>Liczby doskonałe</vt:lpstr>
      <vt:lpstr>Liczby palindromiczne</vt:lpstr>
      <vt:lpstr>Pseudaria</vt:lpstr>
      <vt:lpstr>Paradoks kłamcy</vt:lpstr>
      <vt:lpstr>Paradoks</vt:lpstr>
      <vt:lpstr>Paradoks golibrody</vt:lpstr>
      <vt:lpstr>Algorytm zamiany ułamka okresowego na zwykły</vt:lpstr>
      <vt:lpstr>Slajd 11</vt:lpstr>
      <vt:lpstr>0,(9) = x 10x = 9,(9) 10x – x = 9,(9) – 0,(9) 9x = 9 x = 9/9 x = 1</vt:lpstr>
      <vt:lpstr>Sofizmat</vt:lpstr>
      <vt:lpstr>Slajd 14</vt:lpstr>
      <vt:lpstr>Slajd 15</vt:lpstr>
      <vt:lpstr>Źródła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Ciekawostki matematyczne</dc:title>
  <dc:creator>gargantua</dc:creator>
  <cp:lastModifiedBy>Tomek</cp:lastModifiedBy>
  <cp:revision>13</cp:revision>
  <dcterms:created xsi:type="dcterms:W3CDTF">2014-05-18T11:00:31Z</dcterms:created>
  <dcterms:modified xsi:type="dcterms:W3CDTF">2014-09-10T08:54:59Z</dcterms:modified>
</cp:coreProperties>
</file>